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78" r:id="rId4"/>
    <p:sldId id="277" r:id="rId5"/>
    <p:sldId id="271" r:id="rId6"/>
    <p:sldId id="264" r:id="rId7"/>
    <p:sldId id="273" r:id="rId8"/>
    <p:sldId id="259" r:id="rId9"/>
    <p:sldId id="266" r:id="rId10"/>
    <p:sldId id="272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17"/>
    <p:restoredTop sz="94830"/>
  </p:normalViewPr>
  <p:slideViewPr>
    <p:cSldViewPr snapToGrid="0">
      <p:cViewPr varScale="1">
        <p:scale>
          <a:sx n="120" d="100"/>
          <a:sy n="120" d="100"/>
        </p:scale>
        <p:origin x="192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73CFE9-D317-A244-9091-C33CFAF4CD10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D6A37-3431-3B4D-90A1-CDB22A1BD4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64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9092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+ Ask for search term.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CD6A37-3431-3B4D-90A1-CDB22A1BD48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2709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5F925-66E6-0777-FDA7-0D1766625A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1AB177-07D7-7840-1F62-D99A69450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087023-3329-733F-50BC-143C5F68E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526973-0EDA-EC3C-1516-AAE5B264AF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C4293F-A34D-302D-A757-06F67145B2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786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F7440A-B76E-FA54-5A11-BA98BF26F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93F37D-A9A5-9880-3869-847E7C5315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E866F-19B0-3BE4-7FE1-28B18DE50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0AE3A1-2CCC-D3E8-150B-B12D48136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6BD836-FC9B-F7B7-0A43-2D328C779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88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34A911-C4FC-BEB0-E7AA-296FD4267D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659217-248D-BC6F-1AF1-DE272BEF7F0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D21B6A-D689-6705-BC85-C81E04833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9CDC64-FCC9-7CAB-0E0F-AA459333C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FC96B4-56FF-7EB9-986E-436CE1143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2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A44C4-CF3D-EBC1-D613-B788CB928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20012-49F2-DDAF-737A-48E2E79B81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99CE3-F5FA-82E4-9BF6-5AF232F4C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0C8585-79EB-175D-B73F-75559D5DB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7790B-0682-191F-39F9-E0A47CDA3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044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61956-AEAC-2AAC-AAEB-0E2A8F3D8B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EF21B2-9F88-85A0-7EFB-E92B77C193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54E3CA-1A19-04AE-A157-F3F524E74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5E39EB-FEB2-3071-15D0-D3DE495EB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B37393-5780-9879-11F0-BDDE19E90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903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1E963-9716-D8D0-517C-706865DA0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34ABCF-EEF1-9AE9-C7C2-E7E9D5557A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4BC17D-113A-337C-C2C2-6832DE96A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4B3CD3-10E0-6C48-6448-8B85FDF2D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41FB328-9CA0-6B95-2C24-BAD0FB982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73302E-3AA1-5D19-0E6B-37F0E274A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780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6171-DCA2-F120-6A8B-B3B36A5C1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97CED4-AEAB-508C-DB24-4EF5B8BABA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30DD4-D46F-A763-6016-848440C34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59C96B-820E-02B7-D731-CD23550FE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889518-90A6-15DC-95ED-0B5AEF0EED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9D989D4-E70B-5B31-5517-D4A2C57F3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54C7A0-B5FB-8477-B61E-13690F3A5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C0F22D-75D4-3F85-499C-B71E27D36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39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789E-DA7F-25A6-AE17-CE8BD0C99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8EF72C-5B53-81C9-A7D9-82DE625F7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93F1990-110A-57AF-2E47-6559BD56C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52EB0ED-78AD-EA94-D645-684BF5D44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28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47056D-B0CC-4EEF-6DA8-718D3CD8F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EB7421-9A0F-BFA4-3EC7-A22C74EEF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CCDD27-6B21-F1B6-AE96-2BECBD1CDE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99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64734-23E9-E5BE-8D19-C9893D47F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B01CA-0D09-8FE8-6AAA-6240516DFE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318A74-6BD1-67FE-BC36-E657D7CB2A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3EDA2F-6932-5B1E-64C2-76C63926D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5567AD-D32E-2D4F-AD90-71BB12C80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53885E-4A29-2422-AFA4-88C74BB8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942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300942-2B7B-A507-366F-F3B8A2A9AA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656677-7BDC-B29C-29B6-1F3E654D7FE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4552E4-89F0-DE50-E98E-D5FD784D13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9E92D4-5B0B-F377-BE41-C9E716C2F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4B44B7-51DF-C475-8F70-394FD0563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5941897-0DC7-9390-368C-9B7278575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52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16C7CD-E543-510D-BD63-3BD6CFF239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F1C735-F28B-F0A3-4CBE-0F566E87BE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EAC653-29EF-805D-16A7-8BF348437E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422AFC-1356-F04A-9E9A-B31C22244D77}" type="datetimeFigureOut">
              <a:rPr lang="en-US" smtClean="0"/>
              <a:t>1/30/24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96C839-6D06-469F-EDF7-8C2018C15D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6779B-9068-C7AD-730B-127320E34E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971971-18F5-5744-8585-0B66042877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831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AB92-1DD7-AD4A-CA1D-AA5CCF5CA6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ML-Base Research Tools for the Research Process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19F980-E764-59EA-7CD6-51FD2BA23C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Part I: </a:t>
            </a:r>
            <a:br>
              <a:rPr lang="en-CA" dirty="0"/>
            </a:br>
            <a:r>
              <a:rPr lang="en-CA" b="1" i="0" dirty="0">
                <a:solidFill>
                  <a:srgbClr val="333333"/>
                </a:solidFill>
                <a:effectLst/>
                <a:latin typeface="Open Sans" panose="020B0606030504020204" pitchFamily="34" charset="0"/>
              </a:rPr>
              <a:t>Scientific resources searching tools</a:t>
            </a:r>
            <a:endParaRPr lang="en-US" dirty="0"/>
          </a:p>
          <a:p>
            <a:r>
              <a:rPr lang="en-US" dirty="0"/>
              <a:t>September 11</a:t>
            </a:r>
            <a:r>
              <a:rPr lang="en-US" baseline="30000" dirty="0"/>
              <a:t>th</a:t>
            </a:r>
            <a:r>
              <a:rPr lang="en-US" dirty="0"/>
              <a:t>, 2023</a:t>
            </a:r>
          </a:p>
        </p:txBody>
      </p:sp>
    </p:spTree>
    <p:extLst>
      <p:ext uri="{BB962C8B-B14F-4D97-AF65-F5344CB8AC3E}">
        <p14:creationId xmlns:p14="http://schemas.microsoft.com/office/powerpoint/2010/main" val="2907499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4EF517F-FAA1-47C7-7FC9-6F371EA61928}"/>
              </a:ext>
            </a:extLst>
          </p:cNvPr>
          <p:cNvSpPr txBox="1"/>
          <p:nvPr/>
        </p:nvSpPr>
        <p:spPr>
          <a:xfrm>
            <a:off x="842703" y="457200"/>
            <a:ext cx="1077596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https://www. </a:t>
            </a:r>
            <a:r>
              <a:rPr lang="en-US" sz="6000" dirty="0" err="1"/>
              <a:t>semanticscholar.org</a:t>
            </a:r>
            <a:endParaRPr lang="en-US" sz="6000" dirty="0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106A35FE-479B-BA9E-3167-6D8E490F25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1514" y="2093686"/>
            <a:ext cx="3900714" cy="3900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173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247" name="Rectangle 924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43DCBBD7-B57D-0A68-1D67-5F43971CB89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1" y="10"/>
            <a:ext cx="9669642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49" name="Rectangle 9248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BACF0C6-06E1-EC53-BCD9-D46B0BE3C9F4}"/>
              </a:ext>
            </a:extLst>
          </p:cNvPr>
          <p:cNvSpPr txBox="1"/>
          <p:nvPr/>
        </p:nvSpPr>
        <p:spPr>
          <a:xfrm>
            <a:off x="7531610" y="2434201"/>
            <a:ext cx="3822189" cy="3742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85750"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How do you feel about using semantic scholar?</a:t>
            </a:r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  <a:p>
            <a:pPr marL="57150">
              <a:lnSpc>
                <a:spcPct val="90000"/>
              </a:lnSpc>
              <a:spcAft>
                <a:spcPts val="600"/>
              </a:spcAft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192634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799355-DC75-C2FD-9DF0-5AD0B7441B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98994" y="1862253"/>
            <a:ext cx="5100362" cy="328690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2000" dirty="0"/>
              <a:t>Assignment:</a:t>
            </a:r>
          </a:p>
          <a:p>
            <a:pPr marL="0" indent="0">
              <a:buNone/>
            </a:pPr>
            <a:endParaRPr lang="en-US" sz="2000" dirty="0"/>
          </a:p>
          <a:p>
            <a:pPr lvl="1"/>
            <a:r>
              <a:rPr lang="en-US" sz="2000" dirty="0"/>
              <a:t>Start searching for the papers using:</a:t>
            </a:r>
          </a:p>
          <a:p>
            <a:pPr lvl="2"/>
            <a:r>
              <a:rPr lang="en-US" sz="1600" dirty="0"/>
              <a:t>Semantic Scholar</a:t>
            </a:r>
          </a:p>
          <a:p>
            <a:pPr lvl="2"/>
            <a:r>
              <a:rPr lang="en-US" sz="1600" dirty="0"/>
              <a:t>Google </a:t>
            </a:r>
            <a:r>
              <a:rPr lang="en-US" sz="1600" dirty="0" err="1"/>
              <a:t>Sholar</a:t>
            </a:r>
            <a:endParaRPr lang="en-US" sz="1600" dirty="0"/>
          </a:p>
          <a:p>
            <a:pPr lvl="1"/>
            <a:r>
              <a:rPr lang="en-US" sz="2000" dirty="0"/>
              <a:t>Compare two search engine results.</a:t>
            </a:r>
          </a:p>
          <a:p>
            <a:pPr lvl="1"/>
            <a:endParaRPr lang="en-US" sz="2000" dirty="0"/>
          </a:p>
          <a:p>
            <a:r>
              <a:rPr lang="en-US" sz="2400" dirty="0"/>
              <a:t>Submit the assignment to the </a:t>
            </a:r>
            <a:r>
              <a:rPr lang="en-US" sz="2400" dirty="0" err="1"/>
              <a:t>dropbox</a:t>
            </a:r>
            <a:r>
              <a:rPr lang="en-US" sz="2400" dirty="0"/>
              <a:t> in the A2L.</a:t>
            </a:r>
          </a:p>
        </p:txBody>
      </p:sp>
      <p:pic>
        <p:nvPicPr>
          <p:cNvPr id="7172" name="Picture 4" descr="What is next?">
            <a:extLst>
              <a:ext uri="{FF2B5EF4-FFF2-40B4-BE49-F238E27FC236}">
                <a16:creationId xmlns:a16="http://schemas.microsoft.com/office/drawing/2014/main" id="{05E9F3A6-FD95-3A71-4DD0-D5F744D662F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777" r="2" b="2"/>
          <a:stretch/>
        </p:blipFill>
        <p:spPr bwMode="auto">
          <a:xfrm>
            <a:off x="6096000" y="10"/>
            <a:ext cx="6095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89" name="Rectangle 7188">
            <a:extLst>
              <a:ext uri="{FF2B5EF4-FFF2-40B4-BE49-F238E27FC236}">
                <a16:creationId xmlns:a16="http://schemas.microsoft.com/office/drawing/2014/main" id="{AE3A741D-C19B-960A-5803-1C58871478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369424" y="3028872"/>
            <a:ext cx="1559464" cy="6106313"/>
          </a:xfrm>
          <a:prstGeom prst="rect">
            <a:avLst/>
          </a:prstGeom>
          <a:gradFill>
            <a:gsLst>
              <a:gs pos="0">
                <a:schemeClr val="accent5">
                  <a:alpha val="77000"/>
                </a:schemeClr>
              </a:gs>
              <a:gs pos="57000">
                <a:schemeClr val="accent5">
                  <a:lumMod val="60000"/>
                  <a:lumOff val="40000"/>
                  <a:alpha val="0"/>
                </a:schemeClr>
              </a:gs>
            </a:gsLst>
            <a:lin ang="111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91" name="Rectangle 7190">
            <a:extLst>
              <a:ext uri="{FF2B5EF4-FFF2-40B4-BE49-F238E27FC236}">
                <a16:creationId xmlns:a16="http://schemas.microsoft.com/office/drawing/2014/main" id="{9C3A50E9-9119-7BC3-083B-2D84CCC78E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15441" y="-3760"/>
            <a:ext cx="2176557" cy="6857999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40000">
                <a:schemeClr val="accent2">
                  <a:alpha val="0"/>
                </a:schemeClr>
              </a:gs>
            </a:gsLst>
            <a:lin ang="11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88" name="Rectangle 7187">
            <a:extLst>
              <a:ext uri="{FF2B5EF4-FFF2-40B4-BE49-F238E27FC236}">
                <a16:creationId xmlns:a16="http://schemas.microsoft.com/office/drawing/2014/main" id="{DC39DE25-0E4E-0AA7-0932-1D78C23727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096000" y="5502302"/>
            <a:ext cx="6106314" cy="1359456"/>
          </a:xfrm>
          <a:prstGeom prst="rect">
            <a:avLst/>
          </a:prstGeom>
          <a:gradFill flip="none" rotWithShape="1">
            <a:gsLst>
              <a:gs pos="0">
                <a:schemeClr val="accent2">
                  <a:alpha val="89000"/>
                </a:schemeClr>
              </a:gs>
              <a:gs pos="38000">
                <a:schemeClr val="accent5">
                  <a:lumMod val="60000"/>
                  <a:lumOff val="40000"/>
                  <a:alpha val="0"/>
                </a:schemeClr>
              </a:gs>
            </a:gsLst>
            <a:lin ang="4200000" scaled="0"/>
            <a:tileRect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7190" name="Rectangle 7189">
            <a:extLst>
              <a:ext uri="{FF2B5EF4-FFF2-40B4-BE49-F238E27FC236}">
                <a16:creationId xmlns:a16="http://schemas.microsoft.com/office/drawing/2014/main" id="{8D6EA299-0840-6DEA-E670-C49AEBC87E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9026892" y="2939627"/>
            <a:ext cx="3162908" cy="3914612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60000"/>
                  <a:lumOff val="40000"/>
                </a:schemeClr>
              </a:gs>
              <a:gs pos="51000">
                <a:schemeClr val="accent5">
                  <a:lumMod val="60000"/>
                  <a:lumOff val="40000"/>
                  <a:alpha val="0"/>
                </a:schemeClr>
              </a:gs>
            </a:gsLst>
            <a:path path="circle">
              <a:fillToRect r="100000" b="100000"/>
            </a:path>
            <a:tileRect l="-100000" t="-100000"/>
          </a:gra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1504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1" name="Rectangle 8200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3" name="Freeform: Shape 8202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205" name="Rectangle 8204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7" name="Rectangle 8206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09" name="Freeform: Shape 8208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211" name="Isosceles Triangle 8210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196" name="Picture 4">
            <a:extLst>
              <a:ext uri="{FF2B5EF4-FFF2-40B4-BE49-F238E27FC236}">
                <a16:creationId xmlns:a16="http://schemas.microsoft.com/office/drawing/2014/main" id="{A51087AA-A72D-C58B-754F-74431BEA5011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310467" y="643467"/>
            <a:ext cx="5571065" cy="55710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213" name="Isosceles Triangle 8212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329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DF0E5-37FA-DFFC-E04B-F7B359FF86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1BD07-38D9-4ED0-3342-50F4F9993F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brief introduction to searching academic resources.</a:t>
            </a:r>
          </a:p>
          <a:p>
            <a:endParaRPr lang="en-US" dirty="0"/>
          </a:p>
          <a:p>
            <a:r>
              <a:rPr lang="en-US" dirty="0"/>
              <a:t>Pre-assessment discussion.</a:t>
            </a:r>
          </a:p>
          <a:p>
            <a:endParaRPr lang="en-US" dirty="0"/>
          </a:p>
          <a:p>
            <a:r>
              <a:rPr lang="en-US" dirty="0"/>
              <a:t>Research tools.</a:t>
            </a:r>
          </a:p>
          <a:p>
            <a:endParaRPr lang="en-US" dirty="0"/>
          </a:p>
          <a:p>
            <a:r>
              <a:rPr lang="en-US" dirty="0"/>
              <a:t>Post-assessment discussion.</a:t>
            </a:r>
          </a:p>
          <a:p>
            <a:endParaRPr lang="en-US" dirty="0"/>
          </a:p>
          <a:p>
            <a:r>
              <a:rPr lang="en-US" dirty="0"/>
              <a:t>What is Next</a:t>
            </a:r>
          </a:p>
        </p:txBody>
      </p:sp>
    </p:spTree>
    <p:extLst>
      <p:ext uri="{BB962C8B-B14F-4D97-AF65-F5344CB8AC3E}">
        <p14:creationId xmlns:p14="http://schemas.microsoft.com/office/powerpoint/2010/main" val="1578716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EB492CD-616E-47F8-933B-5E2D952A05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Arc 9">
            <a:extLst>
              <a:ext uri="{FF2B5EF4-FFF2-40B4-BE49-F238E27FC236}">
                <a16:creationId xmlns:a16="http://schemas.microsoft.com/office/drawing/2014/main" id="{59383CF9-23B5-4335-9B21-1791C4CF1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3967198" flipH="1">
            <a:off x="8631348" y="490493"/>
            <a:ext cx="2987899" cy="2987899"/>
          </a:xfrm>
          <a:prstGeom prst="arc">
            <a:avLst>
              <a:gd name="adj1" fmla="val 14441841"/>
              <a:gd name="adj2" fmla="val 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0007FE00-9498-4706-B255-6437B0252C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486400"/>
            <a:ext cx="2672863" cy="1371600"/>
          </a:xfrm>
          <a:custGeom>
            <a:avLst/>
            <a:gdLst>
              <a:gd name="connsiteX0" fmla="*/ 1721734 w 2672863"/>
              <a:gd name="connsiteY0" fmla="*/ 0 h 1371600"/>
              <a:gd name="connsiteX1" fmla="*/ 2564444 w 2672863"/>
              <a:gd name="connsiteY1" fmla="*/ 213382 h 1371600"/>
              <a:gd name="connsiteX2" fmla="*/ 2672863 w 2672863"/>
              <a:gd name="connsiteY2" fmla="*/ 279248 h 1371600"/>
              <a:gd name="connsiteX3" fmla="*/ 2672863 w 2672863"/>
              <a:gd name="connsiteY3" fmla="*/ 1371600 h 1371600"/>
              <a:gd name="connsiteX4" fmla="*/ 0 w 2672863"/>
              <a:gd name="connsiteY4" fmla="*/ 1371600 h 1371600"/>
              <a:gd name="connsiteX5" fmla="*/ 33268 w 2672863"/>
              <a:gd name="connsiteY5" fmla="*/ 1242216 h 1371600"/>
              <a:gd name="connsiteX6" fmla="*/ 1721734 w 2672863"/>
              <a:gd name="connsiteY6" fmla="*/ 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672863" h="1371600">
                <a:moveTo>
                  <a:pt x="1721734" y="0"/>
                </a:moveTo>
                <a:cubicBezTo>
                  <a:pt x="2026863" y="0"/>
                  <a:pt x="2313937" y="77299"/>
                  <a:pt x="2564444" y="213382"/>
                </a:cubicBezTo>
                <a:lnTo>
                  <a:pt x="2672863" y="279248"/>
                </a:lnTo>
                <a:lnTo>
                  <a:pt x="2672863" y="1371600"/>
                </a:lnTo>
                <a:lnTo>
                  <a:pt x="0" y="1371600"/>
                </a:lnTo>
                <a:lnTo>
                  <a:pt x="33268" y="1242216"/>
                </a:lnTo>
                <a:cubicBezTo>
                  <a:pt x="257110" y="522539"/>
                  <a:pt x="928399" y="0"/>
                  <a:pt x="1721734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" name="Picture 1" descr="A cartoon of a person looking at a computer&#10;&#10;Description automatically generated">
            <a:extLst>
              <a:ext uri="{FF2B5EF4-FFF2-40B4-BE49-F238E27FC236}">
                <a16:creationId xmlns:a16="http://schemas.microsoft.com/office/drawing/2014/main" id="{41D8EC61-0AF9-4B2F-411D-28F4B4AF6E0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3" r="455" b="10295"/>
          <a:stretch/>
        </p:blipFill>
        <p:spPr>
          <a:xfrm>
            <a:off x="703182" y="1657449"/>
            <a:ext cx="4777381" cy="3373357"/>
          </a:xfrm>
          <a:custGeom>
            <a:avLst/>
            <a:gdLst/>
            <a:ahLst/>
            <a:cxnLst/>
            <a:rect l="l" t="t" r="r" b="b"/>
            <a:pathLst>
              <a:path w="4777381" h="5643794">
                <a:moveTo>
                  <a:pt x="143704" y="0"/>
                </a:moveTo>
                <a:lnTo>
                  <a:pt x="4633677" y="0"/>
                </a:lnTo>
                <a:cubicBezTo>
                  <a:pt x="4713043" y="0"/>
                  <a:pt x="4777381" y="64338"/>
                  <a:pt x="4777381" y="143704"/>
                </a:cubicBezTo>
                <a:lnTo>
                  <a:pt x="4777381" y="5500090"/>
                </a:lnTo>
                <a:cubicBezTo>
                  <a:pt x="4777381" y="5579456"/>
                  <a:pt x="4713043" y="5643794"/>
                  <a:pt x="4633677" y="5643794"/>
                </a:cubicBezTo>
                <a:lnTo>
                  <a:pt x="143704" y="5643794"/>
                </a:lnTo>
                <a:cubicBezTo>
                  <a:pt x="64338" y="5643794"/>
                  <a:pt x="0" y="5579456"/>
                  <a:pt x="0" y="5500090"/>
                </a:cubicBezTo>
                <a:lnTo>
                  <a:pt x="0" y="143704"/>
                </a:lnTo>
                <a:cubicBezTo>
                  <a:pt x="0" y="64338"/>
                  <a:pt x="64338" y="0"/>
                  <a:pt x="143704" y="0"/>
                </a:cubicBezTo>
                <a:close/>
              </a:path>
            </a:pathLst>
          </a:cu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CA5763-083D-2CCF-2B84-52D43D00B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94962" y="1984443"/>
            <a:ext cx="5458838" cy="419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Searching for articles: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How to start searching?</a:t>
            </a:r>
          </a:p>
          <a:p>
            <a:endParaRPr lang="en-US" dirty="0"/>
          </a:p>
          <a:p>
            <a:r>
              <a:rPr lang="en-US" dirty="0"/>
              <a:t>What should I search?</a:t>
            </a:r>
          </a:p>
          <a:p>
            <a:endParaRPr lang="en-US" dirty="0"/>
          </a:p>
          <a:p>
            <a:r>
              <a:rPr lang="en-US" dirty="0"/>
              <a:t>Where should I search for my papers?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212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63" name="Rectangle 206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62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438DEB1-06A2-AD17-3321-3BB3353A58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/>
              <a:t>Searching for articles: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How to start searching?</a:t>
            </a:r>
          </a:p>
          <a:p>
            <a:endParaRPr lang="en-US" sz="2400" dirty="0"/>
          </a:p>
          <a:p>
            <a:r>
              <a:rPr lang="en-US" sz="2400" dirty="0"/>
              <a:t>What should I search?</a:t>
            </a:r>
          </a:p>
          <a:p>
            <a:endParaRPr lang="en-US" sz="2400" dirty="0"/>
          </a:p>
          <a:p>
            <a:r>
              <a:rPr lang="en-US" sz="2400" dirty="0"/>
              <a:t>Where should I search for my papers?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endParaRPr lang="en-US" sz="2200" dirty="0"/>
          </a:p>
        </p:txBody>
      </p:sp>
      <p:pic>
        <p:nvPicPr>
          <p:cNvPr id="1026" name="Picture 2" descr="paperwork meme - Google Search | School memes, Teaching ...">
            <a:extLst>
              <a:ext uri="{FF2B5EF4-FFF2-40B4-BE49-F238E27FC236}">
                <a16:creationId xmlns:a16="http://schemas.microsoft.com/office/drawing/2014/main" id="{DEC858E9-BC98-0248-1D86-8DA514805B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4" r="-1" b="15914"/>
          <a:stretch/>
        </p:blipFill>
        <p:spPr bwMode="auto">
          <a:xfrm>
            <a:off x="5311702" y="10643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9236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5A4063-D380-695D-F108-6816184994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What is a Focus Group? | Blog | Inbound Hype">
            <a:extLst>
              <a:ext uri="{FF2B5EF4-FFF2-40B4-BE49-F238E27FC236}">
                <a16:creationId xmlns:a16="http://schemas.microsoft.com/office/drawing/2014/main" id="{976FFAB2-DCFD-5A0C-CDB0-C50DCE7E85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98" r="7773" b="-1"/>
          <a:stretch/>
        </p:blipFill>
        <p:spPr bwMode="auto">
          <a:xfrm>
            <a:off x="2118732" y="10"/>
            <a:ext cx="10073266" cy="7144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43484EF-60E8-F83F-2AA7-E2362961E537}"/>
              </a:ext>
            </a:extLst>
          </p:cNvPr>
          <p:cNvSpPr txBox="1"/>
          <p:nvPr/>
        </p:nvSpPr>
        <p:spPr>
          <a:xfrm>
            <a:off x="611258" y="538494"/>
            <a:ext cx="9669642" cy="39820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4000" dirty="0"/>
              <a:t>Lets talk about this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951EF2D-30B2-E2DA-228B-7652D939B0D3}"/>
              </a:ext>
            </a:extLst>
          </p:cNvPr>
          <p:cNvSpPr txBox="1"/>
          <p:nvPr/>
        </p:nvSpPr>
        <p:spPr>
          <a:xfrm>
            <a:off x="636104" y="1378226"/>
            <a:ext cx="35515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How do you search for papers?</a:t>
            </a:r>
            <a:r>
              <a:rPr lang="en-CA" dirty="0">
                <a:effectLst/>
              </a:rPr>
              <a:t> </a:t>
            </a:r>
          </a:p>
          <a:p>
            <a:pPr marL="342900" indent="-342900">
              <a:buAutoNum type="arabicPeriod"/>
            </a:pPr>
            <a:endParaRPr lang="en-CA" dirty="0">
              <a:effectLst/>
            </a:endParaRPr>
          </a:p>
          <a:p>
            <a:pPr marL="342900" indent="-342900">
              <a:buAutoNum type="arabicPeriod"/>
            </a:pPr>
            <a:r>
              <a:rPr lang="en-CA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What challenges do you have?</a:t>
            </a:r>
            <a:r>
              <a:rPr lang="en-CA" dirty="0">
                <a:effectLst/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2775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8" name="Rectangle 4107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3A92F9-8EBE-D08F-32A1-316AE7B0A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en-US" sz="5400"/>
              <a:t>Have you ever think of:</a:t>
            </a:r>
          </a:p>
        </p:txBody>
      </p:sp>
      <p:sp>
        <p:nvSpPr>
          <p:cNvPr id="4110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F1A72D-C734-6A59-7928-D5776AB2DF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>
            <a:normAutofit/>
          </a:bodyPr>
          <a:lstStyle/>
          <a:p>
            <a:r>
              <a:rPr lang="en-US" sz="2200" dirty="0"/>
              <a:t>A tool that can help me search the papers effectively?</a:t>
            </a:r>
          </a:p>
          <a:p>
            <a:endParaRPr lang="en-US" sz="2200" dirty="0"/>
          </a:p>
          <a:p>
            <a:endParaRPr lang="en-US" sz="2200" dirty="0"/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Find effective brief information about the paper.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3EE9D721-AB90-DE76-0066-CD65B79C248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99" r="9329"/>
          <a:stretch/>
        </p:blipFill>
        <p:spPr bwMode="auto"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8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Rectangle 41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3074" name="Picture 2" descr="Building a Better Search Engine for Semantic Scholar | by Sergey Feldman |  AI2 Blog">
            <a:extLst>
              <a:ext uri="{FF2B5EF4-FFF2-40B4-BE49-F238E27FC236}">
                <a16:creationId xmlns:a16="http://schemas.microsoft.com/office/drawing/2014/main" id="{BBE1A1B4-57D5-6EB9-0D2F-4959F89BCBB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944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2059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7" name="Rectangle 205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62F90-0062-9AC2-C5BC-F6148A708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 dirty="0"/>
              <a:t>Semantic Scholars</a:t>
            </a:r>
          </a:p>
        </p:txBody>
      </p:sp>
      <p:sp>
        <p:nvSpPr>
          <p:cNvPr id="205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2C97A-7C91-4734-19FD-D0635EE823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713552" cy="4119172"/>
          </a:xfrm>
        </p:spPr>
        <p:txBody>
          <a:bodyPr anchor="t">
            <a:normAutofit/>
          </a:bodyPr>
          <a:lstStyle/>
          <a:p>
            <a:r>
              <a:rPr lang="en-CA" sz="1500"/>
              <a:t>Semantic Scholar is a free, AI-powered academic search engine that was developed at the Allen Institute for AI and publicly released in November 2015.</a:t>
            </a:r>
          </a:p>
          <a:p>
            <a:pPr marL="0" indent="0">
              <a:buNone/>
            </a:pPr>
            <a:endParaRPr lang="en-CA" sz="1500"/>
          </a:p>
          <a:p>
            <a:r>
              <a:rPr lang="en-CA" sz="1500"/>
              <a:t>It allows you to search millions of scholarly articles for academic content relevant to your research topic.</a:t>
            </a:r>
          </a:p>
          <a:p>
            <a:pPr marL="0" indent="0">
              <a:buNone/>
            </a:pPr>
            <a:endParaRPr lang="en-CA" sz="1500"/>
          </a:p>
          <a:p>
            <a:r>
              <a:rPr lang="en-CA" sz="1500"/>
              <a:t>Semantic Scholar uses advances in natural language processing to provide summaries for scholarly papers.</a:t>
            </a:r>
          </a:p>
          <a:p>
            <a:pPr marL="0" indent="0">
              <a:buNone/>
            </a:pPr>
            <a:endParaRPr lang="en-CA" sz="1500"/>
          </a:p>
          <a:p>
            <a:r>
              <a:rPr lang="en-CA" sz="1500"/>
              <a:t>In other words, Semantic Scholar is a powerful tool that can help you quickly find and summarize academic papers that are relevant to your research topic.</a:t>
            </a:r>
          </a:p>
          <a:p>
            <a:pPr marL="0" indent="0">
              <a:buNone/>
            </a:pPr>
            <a:endParaRPr lang="en-CA" sz="1500"/>
          </a:p>
          <a:p>
            <a:r>
              <a:rPr lang="en-CA" sz="1500"/>
              <a:t>It’s a great resource for scholars who want to stay up-to-date with the latest research in their field.</a:t>
            </a:r>
          </a:p>
        </p:txBody>
      </p:sp>
      <p:pic>
        <p:nvPicPr>
          <p:cNvPr id="2052" name="Picture 4" descr="Semantic Scholar (@SemanticScholar) / X">
            <a:extLst>
              <a:ext uri="{FF2B5EF4-FFF2-40B4-BE49-F238E27FC236}">
                <a16:creationId xmlns:a16="http://schemas.microsoft.com/office/drawing/2014/main" id="{D896A32D-CE93-E1A8-EEA8-5C00C5657F5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96" b="2"/>
          <a:stretch/>
        </p:blipFill>
        <p:spPr bwMode="auto">
          <a:xfrm>
            <a:off x="7675658" y="2093976"/>
            <a:ext cx="3941064" cy="4096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3755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5" name="Rectangle 615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148" name="Picture 4" descr="How It Works | Opp Real Estate">
            <a:extLst>
              <a:ext uri="{FF2B5EF4-FFF2-40B4-BE49-F238E27FC236}">
                <a16:creationId xmlns:a16="http://schemas.microsoft.com/office/drawing/2014/main" id="{8A574A75-73EF-AE9B-3655-5DF0A35FCF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/>
          <a:stretch/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17550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13048</TotalTime>
  <Words>288</Words>
  <Application>Microsoft Macintosh PowerPoint</Application>
  <PresentationFormat>Widescreen</PresentationFormat>
  <Paragraphs>61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Open Sans</vt:lpstr>
      <vt:lpstr>Office Theme</vt:lpstr>
      <vt:lpstr>ML-Base Research Tools for the Research Process </vt:lpstr>
      <vt:lpstr>Agenda</vt:lpstr>
      <vt:lpstr>PowerPoint Presentation</vt:lpstr>
      <vt:lpstr>PowerPoint Presentation</vt:lpstr>
      <vt:lpstr>PowerPoint Presentation</vt:lpstr>
      <vt:lpstr>Have you ever think of:</vt:lpstr>
      <vt:lpstr>PowerPoint Presentation</vt:lpstr>
      <vt:lpstr>Semantic Scholars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Methodology</dc:title>
  <dc:creator>H. Ghaffari-hadigheh</dc:creator>
  <cp:lastModifiedBy>H. Ghaffari-hadigheh</cp:lastModifiedBy>
  <cp:revision>11</cp:revision>
  <dcterms:created xsi:type="dcterms:W3CDTF">2023-09-20T22:47:16Z</dcterms:created>
  <dcterms:modified xsi:type="dcterms:W3CDTF">2024-01-31T03:29:19Z</dcterms:modified>
</cp:coreProperties>
</file>